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9" r:id="rId3"/>
    <p:sldId id="290" r:id="rId4"/>
    <p:sldId id="289" r:id="rId5"/>
    <p:sldId id="260" r:id="rId6"/>
    <p:sldId id="285" r:id="rId7"/>
    <p:sldId id="279" r:id="rId8"/>
    <p:sldId id="281" r:id="rId9"/>
    <p:sldId id="291" r:id="rId10"/>
    <p:sldId id="286" r:id="rId11"/>
    <p:sldId id="292" r:id="rId12"/>
    <p:sldId id="282" r:id="rId13"/>
    <p:sldId id="293" r:id="rId14"/>
    <p:sldId id="294" r:id="rId15"/>
  </p:sldIdLst>
  <p:sldSz cx="12192000" cy="6858000"/>
  <p:notesSz cx="6858000" cy="9144000"/>
  <p:embeddedFontLst>
    <p:embeddedFont>
      <p:font typeface="Roboto Condensed" panose="020B0604020202020204" charset="0"/>
      <p:regular r:id="rId17"/>
      <p:bold r:id="rId18"/>
      <p:italic r:id="rId19"/>
      <p:boldItalic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64" autoAdjust="0"/>
  </p:normalViewPr>
  <p:slideViewPr>
    <p:cSldViewPr snapToGrid="0">
      <p:cViewPr varScale="1">
        <p:scale>
          <a:sx n="95" d="100"/>
          <a:sy n="95" d="100"/>
        </p:scale>
        <p:origin x="11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7438-B09E-45F1-AD3E-1E94AF3159EE}"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2EB18-9C29-499A-90C0-AE7F00131BDB}" type="slidenum">
              <a:rPr lang="en-US" smtClean="0"/>
              <a:t>‹#›</a:t>
            </a:fld>
            <a:endParaRPr lang="en-US"/>
          </a:p>
        </p:txBody>
      </p:sp>
    </p:spTree>
    <p:extLst>
      <p:ext uri="{BB962C8B-B14F-4D97-AF65-F5344CB8AC3E}">
        <p14:creationId xmlns:p14="http://schemas.microsoft.com/office/powerpoint/2010/main" val="229885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 reading from the book of Job (Job 12:7-10,13)</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Word of the Lord. </a:t>
            </a:r>
            <a:r>
              <a:rPr lang="en-US" sz="1200" b="0" i="1" u="none" strike="noStrike" kern="1200" dirty="0" smtClean="0">
                <a:solidFill>
                  <a:schemeClr val="tx1"/>
                </a:solidFill>
                <a:effectLst/>
                <a:latin typeface="+mn-lt"/>
                <a:ea typeface="+mn-ea"/>
                <a:cs typeface="+mn-cs"/>
              </a:rPr>
              <a:t>(Thanks be to God)</a:t>
            </a:r>
            <a:endParaRPr lang="en-US" b="0" dirty="0" smtClean="0">
              <a:effectLst/>
            </a:endParaRPr>
          </a:p>
        </p:txBody>
      </p:sp>
      <p:sp>
        <p:nvSpPr>
          <p:cNvPr id="4" name="Slide Number Placeholder 3"/>
          <p:cNvSpPr>
            <a:spLocks noGrp="1"/>
          </p:cNvSpPr>
          <p:nvPr>
            <p:ph type="sldNum" sz="quarter" idx="10"/>
          </p:nvPr>
        </p:nvSpPr>
        <p:spPr/>
        <p:txBody>
          <a:bodyPr/>
          <a:lstStyle/>
          <a:p>
            <a:fld id="{5A72EB18-9C29-499A-90C0-AE7F00131BDB}" type="slidenum">
              <a:rPr lang="en-US" smtClean="0"/>
              <a:t>7</a:t>
            </a:fld>
            <a:endParaRPr lang="en-US"/>
          </a:p>
        </p:txBody>
      </p:sp>
    </p:spTree>
    <p:extLst>
      <p:ext uri="{BB962C8B-B14F-4D97-AF65-F5344CB8AC3E}">
        <p14:creationId xmlns:p14="http://schemas.microsoft.com/office/powerpoint/2010/main" val="418587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8887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56300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1820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241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6734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209F5-25BF-43EC-8043-E980531C34EE}"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79950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209F5-25BF-43EC-8043-E980531C34EE}"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864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209F5-25BF-43EC-8043-E980531C34EE}"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37220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209F5-25BF-43EC-8043-E980531C34EE}"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3197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19734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68429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209F5-25BF-43EC-8043-E980531C34EE}" type="datetimeFigureOut">
              <a:rPr lang="en-US" smtClean="0"/>
              <a:t>11/20/2020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1907-9ABD-4A68-A2D4-1C51D06D3AF9}" type="slidenum">
              <a:rPr lang="en-US" smtClean="0"/>
              <a:t>‹#›</a:t>
            </a:fld>
            <a:endParaRPr lang="en-US"/>
          </a:p>
        </p:txBody>
      </p:sp>
    </p:spTree>
    <p:extLst>
      <p:ext uri="{BB962C8B-B14F-4D97-AF65-F5344CB8AC3E}">
        <p14:creationId xmlns:p14="http://schemas.microsoft.com/office/powerpoint/2010/main" val="153743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vatican.va/content/francesco/en/encyclicals/documents/papa-francesco_20201003_enciclica-fratelli-tutti.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lacatholics.org/2020/05/31/pentecost-homi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23"/>
            <a:ext cx="12192000" cy="5762154"/>
          </a:xfrm>
          <a:prstGeom prst="rect">
            <a:avLst/>
          </a:prstGeom>
        </p:spPr>
      </p:pic>
    </p:spTree>
    <p:extLst>
      <p:ext uri="{BB962C8B-B14F-4D97-AF65-F5344CB8AC3E}">
        <p14:creationId xmlns:p14="http://schemas.microsoft.com/office/powerpoint/2010/main" val="42877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6" name="Rectangle 5"/>
          <p:cNvSpPr/>
          <p:nvPr/>
        </p:nvSpPr>
        <p:spPr>
          <a:xfrm>
            <a:off x="1960693" y="1477561"/>
            <a:ext cx="9666513" cy="3139321"/>
          </a:xfrm>
          <a:prstGeom prst="rect">
            <a:avLst/>
          </a:prstGeom>
        </p:spPr>
        <p:txBody>
          <a:bodyPr wrap="square">
            <a:spAutoFit/>
          </a:bodyPr>
          <a:lstStyle/>
          <a:p>
            <a:r>
              <a:rPr lang="en-US" sz="2200" i="1" dirty="0" smtClean="0">
                <a:latin typeface="Roboto Condensed" panose="020B0604020202020204" charset="0"/>
                <a:ea typeface="Roboto Condensed" panose="020B0604020202020204" charset="0"/>
              </a:rPr>
              <a:t>“</a:t>
            </a:r>
            <a:r>
              <a:rPr lang="en-US" sz="2200" i="1" dirty="0">
                <a:latin typeface="Roboto Condensed" panose="020B0604020202020204" charset="0"/>
                <a:ea typeface="Roboto Condensed" panose="020B0604020202020204" charset="0"/>
              </a:rPr>
              <a:t>Love, then, is more than just a series of benevolent actions. Those actions have their source in a union increasingly directed towards others, considering them of value, worthy, pleasing and beautiful apart from their physical or moral appearances. Our love for others, for who they are, moves us to seek the best for their lives. Only by cultivating this way of relating to one another will we make possible a social friendship that excludes no one and a fraternity that is open to all</a:t>
            </a:r>
            <a:r>
              <a:rPr lang="en-US" sz="2200" i="1" dirty="0" smtClean="0">
                <a:latin typeface="Roboto Condensed" panose="020B0604020202020204" charset="0"/>
                <a:ea typeface="Roboto Condensed" panose="020B0604020202020204" charset="0"/>
              </a:rPr>
              <a:t>.”</a:t>
            </a:r>
          </a:p>
          <a:p>
            <a:endParaRPr lang="en-US" sz="2200" i="1" dirty="0">
              <a:latin typeface="Roboto Condensed" panose="020B0604020202020204" charset="0"/>
              <a:ea typeface="Roboto Condensed" panose="020B0604020202020204" charset="0"/>
            </a:endParaRPr>
          </a:p>
          <a:p>
            <a:r>
              <a:rPr lang="en-US" sz="2200" i="1" dirty="0">
                <a:latin typeface="Roboto Condensed" panose="020B0604020202020204" charset="0"/>
                <a:ea typeface="Roboto Condensed" panose="020B0604020202020204" charset="0"/>
              </a:rPr>
              <a:t>(Pope Francis, Encyclical Letter, </a:t>
            </a:r>
            <a:r>
              <a:rPr lang="en-US" sz="2200" i="1" dirty="0" err="1">
                <a:latin typeface="Roboto Condensed" panose="020B0604020202020204" charset="0"/>
                <a:ea typeface="Roboto Condensed" panose="020B0604020202020204" charset="0"/>
              </a:rPr>
              <a:t>Fratelli</a:t>
            </a:r>
            <a:r>
              <a:rPr lang="en-US" sz="2200" i="1" dirty="0">
                <a:latin typeface="Roboto Condensed" panose="020B0604020202020204" charset="0"/>
                <a:ea typeface="Roboto Condensed" panose="020B0604020202020204" charset="0"/>
              </a:rPr>
              <a:t> </a:t>
            </a:r>
            <a:r>
              <a:rPr lang="en-US" sz="2200" i="1" dirty="0" err="1">
                <a:latin typeface="Roboto Condensed" panose="020B0604020202020204" charset="0"/>
                <a:ea typeface="Roboto Condensed" panose="020B0604020202020204" charset="0"/>
              </a:rPr>
              <a:t>Tutti</a:t>
            </a:r>
            <a:r>
              <a:rPr lang="en-US" sz="2200" i="1" dirty="0">
                <a:latin typeface="Roboto Condensed" panose="020B0604020202020204" charset="0"/>
                <a:ea typeface="Roboto Condensed" panose="020B0604020202020204" charset="0"/>
              </a:rPr>
              <a:t>, On Fraternity and Social Friendship, 2020, Number 94</a:t>
            </a:r>
            <a:r>
              <a:rPr lang="en-US" sz="2200" i="1" dirty="0" smtClean="0">
                <a:latin typeface="Roboto Condensed" panose="020B0604020202020204" charset="0"/>
                <a:ea typeface="Roboto Condensed" panose="020B0604020202020204" charset="0"/>
              </a:rPr>
              <a:t>.)</a:t>
            </a:r>
            <a:endParaRPr lang="en-US" sz="2200" i="1" dirty="0">
              <a:latin typeface="Roboto Condensed" panose="020B0604020202020204" charset="0"/>
              <a:ea typeface="Roboto Condensed" panose="020B0604020202020204" charset="0"/>
            </a:endParaRPr>
          </a:p>
        </p:txBody>
      </p:sp>
      <p:sp>
        <p:nvSpPr>
          <p:cNvPr id="7" name="Rectangle 6"/>
          <p:cNvSpPr/>
          <p:nvPr/>
        </p:nvSpPr>
        <p:spPr>
          <a:xfrm>
            <a:off x="1960693" y="573393"/>
            <a:ext cx="9666513" cy="461665"/>
          </a:xfrm>
          <a:prstGeom prst="rect">
            <a:avLst/>
          </a:prstGeom>
        </p:spPr>
        <p:txBody>
          <a:bodyPr wrap="square">
            <a:spAutoFit/>
          </a:bodyPr>
          <a:lstStyle/>
          <a:p>
            <a:r>
              <a:rPr lang="en-US" sz="2400" b="1" dirty="0" smtClean="0">
                <a:latin typeface="Roboto Condensed" panose="020B0604020202020204" charset="0"/>
                <a:ea typeface="Roboto Condensed" panose="020B0604020202020204" charset="0"/>
              </a:rPr>
              <a:t>From Pope Francis’ Encyclical Letter </a:t>
            </a:r>
            <a:r>
              <a:rPr lang="en-US" sz="2400" b="1" i="1" dirty="0" err="1" smtClean="0">
                <a:latin typeface="Roboto Condensed" panose="020B0604020202020204" charset="0"/>
                <a:ea typeface="Roboto Condensed" panose="020B0604020202020204" charset="0"/>
              </a:rPr>
              <a:t>Fratelli</a:t>
            </a:r>
            <a:r>
              <a:rPr lang="en-US" sz="2400" b="1" i="1" dirty="0" smtClean="0">
                <a:latin typeface="Roboto Condensed" panose="020B0604020202020204" charset="0"/>
                <a:ea typeface="Roboto Condensed" panose="020B0604020202020204" charset="0"/>
              </a:rPr>
              <a:t> </a:t>
            </a:r>
            <a:r>
              <a:rPr lang="en-US" sz="2400" b="1" i="1" dirty="0" err="1" smtClean="0">
                <a:latin typeface="Roboto Condensed" panose="020B0604020202020204" charset="0"/>
                <a:ea typeface="Roboto Condensed" panose="020B0604020202020204" charset="0"/>
              </a:rPr>
              <a:t>Tutti</a:t>
            </a:r>
            <a:endParaRPr lang="en-US" sz="24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2639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08294" y="362195"/>
            <a:ext cx="9666513" cy="4585871"/>
          </a:xfrm>
          <a:prstGeom prst="rect">
            <a:avLst/>
          </a:prstGeom>
        </p:spPr>
        <p:txBody>
          <a:bodyPr wrap="square">
            <a:spAutoFit/>
          </a:bodyPr>
          <a:lstStyle/>
          <a:p>
            <a:r>
              <a:rPr lang="en-US" sz="3600" b="1" dirty="0">
                <a:latin typeface="Roboto Condensed" panose="02000000000000000000" pitchFamily="2" charset="0"/>
                <a:ea typeface="Roboto Condensed" panose="02000000000000000000" pitchFamily="2" charset="0"/>
              </a:rPr>
              <a:t>Questions for Personal </a:t>
            </a:r>
            <a:r>
              <a:rPr lang="en-US" sz="3600" b="1" dirty="0" smtClean="0">
                <a:latin typeface="Roboto Condensed" panose="02000000000000000000" pitchFamily="2" charset="0"/>
                <a:ea typeface="Roboto Condensed" panose="02000000000000000000" pitchFamily="2" charset="0"/>
              </a:rPr>
              <a:t>Reflection</a:t>
            </a:r>
          </a:p>
          <a:p>
            <a:endParaRPr lang="en-US" sz="3600" dirty="0">
              <a:latin typeface="Roboto Condensed" panose="02000000000000000000" pitchFamily="2" charset="0"/>
              <a:ea typeface="Roboto Condensed" panose="02000000000000000000" pitchFamily="2" charset="0"/>
            </a:endParaRPr>
          </a:p>
          <a:p>
            <a:pPr marL="342900" indent="-342900">
              <a:buFont typeface="Arial" panose="020B0604020202020204" pitchFamily="34" charset="0"/>
              <a:buChar char="•"/>
            </a:pPr>
            <a:r>
              <a:rPr lang="en-US" sz="2200" dirty="0" smtClean="0">
                <a:latin typeface="Roboto Condensed" panose="020B0604020202020204" charset="0"/>
                <a:ea typeface="Roboto Condensed" panose="020B0604020202020204" charset="0"/>
              </a:rPr>
              <a:t>What implications can these readings have for you and your relationships at school/work? At home? In your parish?</a:t>
            </a:r>
          </a:p>
          <a:p>
            <a:pPr marL="342900" indent="-342900">
              <a:buFont typeface="Arial" panose="020B0604020202020204" pitchFamily="34" charset="0"/>
              <a:buChar char="•"/>
            </a:pPr>
            <a:r>
              <a:rPr lang="en-US" sz="2200" dirty="0" smtClean="0">
                <a:latin typeface="Roboto Condensed" panose="020B0604020202020204" charset="0"/>
                <a:ea typeface="Roboto Condensed" panose="020B0604020202020204" charset="0"/>
              </a:rPr>
              <a:t>Archbishop Gomez states that “Jesus is sending each one of us out to spread the message of peace, person to person, heart to heart” but acknowledges that it can be hard and challenging work. We can sometimes become discouraged and overwhelmed. How do you nurture your own hope in order to bring hope and peace to others?</a:t>
            </a:r>
            <a:endParaRPr lang="en-US" sz="2200" dirty="0">
              <a:latin typeface="Roboto Condensed" panose="020B0604020202020204" charset="0"/>
              <a:ea typeface="Roboto Condensed" panose="020B0604020202020204" charset="0"/>
            </a:endParaRPr>
          </a:p>
          <a:p>
            <a:pPr marL="342900" indent="-342900">
              <a:buFont typeface="Arial" panose="020B0604020202020204" pitchFamily="34" charset="0"/>
              <a:buChar char="•"/>
            </a:pPr>
            <a:r>
              <a:rPr lang="en-US" sz="2200" dirty="0" smtClean="0">
                <a:latin typeface="Roboto Condensed" panose="020B0604020202020204" charset="0"/>
                <a:ea typeface="Roboto Condensed" panose="020B0604020202020204" charset="0"/>
              </a:rPr>
              <a:t>Pope Francis describes the need to cultivate a love that seeks to include and reflect the best interests of everyone. How can you help to nurture hope in your school community to ensure that it is a place of acceptance, love and belonging?</a:t>
            </a:r>
            <a:endParaRPr lang="en-US" sz="2200"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21622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2038588" y="945072"/>
            <a:ext cx="9155276" cy="4031873"/>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Closing Prayer</a:t>
            </a:r>
            <a:endParaRPr lang="en-US" dirty="0" smtClean="0">
              <a:latin typeface="Roboto Condensed" panose="02000000000000000000" pitchFamily="2" charset="0"/>
              <a:ea typeface="Roboto Condensed" panose="02000000000000000000" pitchFamily="2" charset="0"/>
            </a:endParaRPr>
          </a:p>
          <a:p>
            <a:r>
              <a:rPr lang="en-US" sz="2000" dirty="0" smtClean="0">
                <a:latin typeface="Roboto Condensed" panose="02000000000000000000" pitchFamily="2" charset="0"/>
                <a:ea typeface="Roboto Condensed" panose="02000000000000000000" pitchFamily="2" charset="0"/>
              </a:rPr>
              <a:t>A Prayer to the Creator</a:t>
            </a:r>
          </a:p>
          <a:p>
            <a:endParaRPr lang="en-US" sz="2000" dirty="0" smtClean="0">
              <a:latin typeface="Roboto Condensed" panose="020B0604020202020204" charset="0"/>
              <a:ea typeface="Roboto Condensed" panose="020B0604020202020204" charset="0"/>
            </a:endParaRPr>
          </a:p>
          <a:p>
            <a:r>
              <a:rPr lang="en-US" sz="2000" dirty="0" smtClean="0">
                <a:latin typeface="Roboto Condensed" panose="020B0604020202020204" charset="0"/>
                <a:ea typeface="Roboto Condensed" panose="020B0604020202020204" charset="0"/>
              </a:rPr>
              <a:t>Lord, Father of our human family,</a:t>
            </a:r>
          </a:p>
          <a:p>
            <a:r>
              <a:rPr lang="en-US" sz="2000" dirty="0" smtClean="0">
                <a:latin typeface="Roboto Condensed" panose="020B0604020202020204" charset="0"/>
                <a:ea typeface="Roboto Condensed" panose="020B0604020202020204" charset="0"/>
              </a:rPr>
              <a:t>You created all human beings equal in dignity:</a:t>
            </a:r>
          </a:p>
          <a:p>
            <a:r>
              <a:rPr lang="en-US" sz="2000" dirty="0">
                <a:latin typeface="Roboto Condensed" panose="020B0604020202020204" charset="0"/>
                <a:ea typeface="Roboto Condensed" panose="020B0604020202020204" charset="0"/>
              </a:rPr>
              <a:t>p</a:t>
            </a:r>
            <a:r>
              <a:rPr lang="en-US" sz="2000" dirty="0" smtClean="0">
                <a:latin typeface="Roboto Condensed" panose="020B0604020202020204" charset="0"/>
                <a:ea typeface="Roboto Condensed" panose="020B0604020202020204" charset="0"/>
              </a:rPr>
              <a:t>our forth into our hearts a fraternal spirit</a:t>
            </a:r>
          </a:p>
          <a:p>
            <a:r>
              <a:rPr lang="en-US" sz="2000" dirty="0">
                <a:latin typeface="Roboto Condensed" panose="020B0604020202020204" charset="0"/>
                <a:ea typeface="Roboto Condensed" panose="020B0604020202020204" charset="0"/>
              </a:rPr>
              <a:t>a</a:t>
            </a:r>
            <a:r>
              <a:rPr lang="en-US" sz="2000" dirty="0" smtClean="0">
                <a:latin typeface="Roboto Condensed" panose="020B0604020202020204" charset="0"/>
                <a:ea typeface="Roboto Condensed" panose="020B0604020202020204" charset="0"/>
              </a:rPr>
              <a:t>nd inspire in us a dream of renewed encounter,</a:t>
            </a:r>
          </a:p>
          <a:p>
            <a:r>
              <a:rPr lang="en-US" sz="2000" dirty="0">
                <a:latin typeface="Roboto Condensed" panose="020B0604020202020204" charset="0"/>
                <a:ea typeface="Roboto Condensed" panose="020B0604020202020204" charset="0"/>
              </a:rPr>
              <a:t>d</a:t>
            </a:r>
            <a:r>
              <a:rPr lang="en-US" sz="2000" dirty="0" smtClean="0">
                <a:latin typeface="Roboto Condensed" panose="020B0604020202020204" charset="0"/>
                <a:ea typeface="Roboto Condensed" panose="020B0604020202020204" charset="0"/>
              </a:rPr>
              <a:t>ialogue, justice and peace</a:t>
            </a:r>
            <a:r>
              <a:rPr lang="en-CA" sz="2000" dirty="0" smtClean="0">
                <a:latin typeface="Roboto Condensed" panose="020B0604020202020204" charset="0"/>
                <a:ea typeface="Roboto Condensed" panose="020B0604020202020204" charset="0"/>
              </a:rPr>
              <a:t>.</a:t>
            </a:r>
          </a:p>
          <a:p>
            <a:r>
              <a:rPr lang="en-CA" sz="2000" dirty="0" smtClean="0">
                <a:latin typeface="Roboto Condensed" panose="020B0604020202020204" charset="0"/>
                <a:ea typeface="Roboto Condensed" panose="020B0604020202020204" charset="0"/>
              </a:rPr>
              <a:t>Move us to create healthier societies</a:t>
            </a:r>
          </a:p>
          <a:p>
            <a:r>
              <a:rPr lang="en-CA" sz="2000" dirty="0">
                <a:latin typeface="Roboto Condensed" panose="020B0604020202020204" charset="0"/>
                <a:ea typeface="Roboto Condensed" panose="020B0604020202020204" charset="0"/>
              </a:rPr>
              <a:t>a</a:t>
            </a:r>
            <a:r>
              <a:rPr lang="en-CA" sz="2000" dirty="0" smtClean="0">
                <a:latin typeface="Roboto Condensed" panose="020B0604020202020204" charset="0"/>
                <a:ea typeface="Roboto Condensed" panose="020B0604020202020204" charset="0"/>
              </a:rPr>
              <a:t>nd a more dignified world,</a:t>
            </a:r>
          </a:p>
          <a:p>
            <a:r>
              <a:rPr lang="en-CA" sz="2000" dirty="0">
                <a:latin typeface="Roboto Condensed" panose="020B0604020202020204" charset="0"/>
                <a:ea typeface="Roboto Condensed" panose="020B0604020202020204" charset="0"/>
              </a:rPr>
              <a:t>a</a:t>
            </a:r>
            <a:r>
              <a:rPr lang="en-CA" sz="2000" dirty="0" smtClean="0">
                <a:latin typeface="Roboto Condensed" panose="020B0604020202020204" charset="0"/>
                <a:ea typeface="Roboto Condensed" panose="020B0604020202020204" charset="0"/>
              </a:rPr>
              <a:t> world without hunger, poverty, violence and war.</a:t>
            </a:r>
          </a:p>
          <a:p>
            <a:r>
              <a:rPr lang="en-CA" sz="2000" dirty="0" smtClean="0">
                <a:latin typeface="Roboto Condensed" panose="020B0604020202020204" charset="0"/>
                <a:ea typeface="Roboto Condensed" panose="020B0604020202020204" charset="0"/>
              </a:rPr>
              <a:t>Amen.</a:t>
            </a:r>
            <a:endParaRPr lang="en-CA" sz="2000"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2315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2038588" y="945072"/>
            <a:ext cx="9155276" cy="4154984"/>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Closing Prayer</a:t>
            </a:r>
            <a:endParaRPr lang="en-US" dirty="0" smtClean="0">
              <a:latin typeface="Roboto Condensed" panose="02000000000000000000" pitchFamily="2" charset="0"/>
              <a:ea typeface="Roboto Condensed" panose="02000000000000000000" pitchFamily="2" charset="0"/>
            </a:endParaRPr>
          </a:p>
          <a:p>
            <a:r>
              <a:rPr lang="en-US" sz="2000" dirty="0" smtClean="0">
                <a:latin typeface="Roboto Condensed" panose="02000000000000000000" pitchFamily="2" charset="0"/>
                <a:ea typeface="Roboto Condensed" panose="02000000000000000000" pitchFamily="2" charset="0"/>
              </a:rPr>
              <a:t>A Prayer to the Creator</a:t>
            </a:r>
          </a:p>
          <a:p>
            <a:endParaRPr lang="en-US" sz="2000" dirty="0" smtClean="0">
              <a:latin typeface="Roboto Condensed" panose="020B0604020202020204" charset="0"/>
              <a:ea typeface="Roboto Condensed" panose="020B0604020202020204" charset="0"/>
            </a:endParaRPr>
          </a:p>
          <a:p>
            <a:r>
              <a:rPr lang="en-US" sz="2000" dirty="0" smtClean="0">
                <a:latin typeface="Roboto Condensed" panose="020B0604020202020204" charset="0"/>
                <a:ea typeface="Roboto Condensed" panose="020B0604020202020204" charset="0"/>
              </a:rPr>
              <a:t>May our hearts be open</a:t>
            </a:r>
          </a:p>
          <a:p>
            <a:r>
              <a:rPr lang="en-US" sz="2000" dirty="0" smtClean="0">
                <a:latin typeface="Roboto Condensed" panose="020B0604020202020204" charset="0"/>
                <a:ea typeface="Roboto Condensed" panose="020B0604020202020204" charset="0"/>
              </a:rPr>
              <a:t>to all the peoples and nations of the earth.</a:t>
            </a:r>
          </a:p>
          <a:p>
            <a:r>
              <a:rPr lang="en-US" sz="2000" dirty="0" smtClean="0">
                <a:latin typeface="Roboto Condensed" panose="020B0604020202020204" charset="0"/>
                <a:ea typeface="Roboto Condensed" panose="020B0604020202020204" charset="0"/>
              </a:rPr>
              <a:t>May we recognize the goodness and beauty</a:t>
            </a:r>
          </a:p>
          <a:p>
            <a:r>
              <a:rPr lang="en-US" sz="2000" dirty="0" smtClean="0">
                <a:latin typeface="Roboto Condensed" panose="020B0604020202020204" charset="0"/>
                <a:ea typeface="Roboto Condensed" panose="020B0604020202020204" charset="0"/>
              </a:rPr>
              <a:t>that you have sown in each of us,</a:t>
            </a:r>
          </a:p>
          <a:p>
            <a:r>
              <a:rPr lang="en-US" sz="2000" dirty="0" smtClean="0">
                <a:latin typeface="Roboto Condensed" panose="020B0604020202020204" charset="0"/>
                <a:ea typeface="Roboto Condensed" panose="020B0604020202020204" charset="0"/>
              </a:rPr>
              <a:t>and thus forge bonds of unity, common projects,</a:t>
            </a:r>
          </a:p>
          <a:p>
            <a:r>
              <a:rPr lang="en-US" sz="2000" dirty="0" smtClean="0">
                <a:latin typeface="Roboto Condensed" panose="020B0604020202020204" charset="0"/>
                <a:ea typeface="Roboto Condensed" panose="020B0604020202020204" charset="0"/>
              </a:rPr>
              <a:t>and shared dreams.</a:t>
            </a:r>
            <a:endParaRPr lang="en-CA" sz="2000" dirty="0" smtClean="0">
              <a:latin typeface="Roboto Condensed" panose="020B0604020202020204" charset="0"/>
              <a:ea typeface="Roboto Condensed" panose="020B0604020202020204" charset="0"/>
            </a:endParaRPr>
          </a:p>
          <a:p>
            <a:r>
              <a:rPr lang="en-CA" sz="2000" dirty="0" smtClean="0">
                <a:latin typeface="Roboto Condensed" panose="020B0604020202020204" charset="0"/>
                <a:ea typeface="Roboto Condensed" panose="020B0604020202020204" charset="0"/>
              </a:rPr>
              <a:t>Amen.</a:t>
            </a:r>
          </a:p>
          <a:p>
            <a:endParaRPr lang="en-CA" sz="2000" dirty="0" smtClean="0">
              <a:latin typeface="Roboto Condensed" panose="020B0604020202020204" charset="0"/>
              <a:ea typeface="Roboto Condensed" panose="020B0604020202020204" charset="0"/>
            </a:endParaRPr>
          </a:p>
          <a:p>
            <a:r>
              <a:rPr lang="en-US" sz="1400" dirty="0">
                <a:latin typeface="Roboto Condensed" panose="020B0604020202020204" charset="0"/>
                <a:ea typeface="Roboto Condensed" panose="020B0604020202020204" charset="0"/>
              </a:rPr>
              <a:t>(Pope Francis, Encyclical Letter, </a:t>
            </a:r>
            <a:r>
              <a:rPr lang="en-US" sz="1400" dirty="0" err="1">
                <a:latin typeface="Roboto Condensed" panose="020B0604020202020204" charset="0"/>
                <a:ea typeface="Roboto Condensed" panose="020B0604020202020204" charset="0"/>
              </a:rPr>
              <a:t>Fratelli</a:t>
            </a:r>
            <a:r>
              <a:rPr lang="en-US" sz="1400" dirty="0">
                <a:latin typeface="Roboto Condensed" panose="020B0604020202020204" charset="0"/>
                <a:ea typeface="Roboto Condensed" panose="020B0604020202020204" charset="0"/>
              </a:rPr>
              <a:t> </a:t>
            </a:r>
            <a:r>
              <a:rPr lang="en-US" sz="1400" dirty="0" err="1">
                <a:latin typeface="Roboto Condensed" panose="020B0604020202020204" charset="0"/>
                <a:ea typeface="Roboto Condensed" panose="020B0604020202020204" charset="0"/>
              </a:rPr>
              <a:t>Tutti</a:t>
            </a:r>
            <a:r>
              <a:rPr lang="en-US" sz="1400" dirty="0">
                <a:latin typeface="Roboto Condensed" panose="020B0604020202020204" charset="0"/>
                <a:ea typeface="Roboto Condensed" panose="020B0604020202020204" charset="0"/>
              </a:rPr>
              <a:t>, </a:t>
            </a:r>
            <a:r>
              <a:rPr lang="en-US" sz="1400" dirty="0" smtClean="0">
                <a:latin typeface="Roboto Condensed" panose="020B0604020202020204" charset="0"/>
                <a:ea typeface="Roboto Condensed" panose="020B0604020202020204" charset="0"/>
              </a:rPr>
              <a:t>2020)</a:t>
            </a:r>
          </a:p>
          <a:p>
            <a:r>
              <a:rPr lang="en-US" sz="1400" dirty="0" smtClean="0">
                <a:latin typeface="Roboto Condensed" panose="020B0604020202020204" charset="0"/>
                <a:ea typeface="Roboto Condensed" panose="020B0604020202020204" charset="0"/>
                <a:hlinkClick r:id="rId4"/>
              </a:rPr>
              <a:t>http</a:t>
            </a:r>
            <a:r>
              <a:rPr lang="en-US" sz="1400" dirty="0">
                <a:latin typeface="Roboto Condensed" panose="020B0604020202020204" charset="0"/>
                <a:ea typeface="Roboto Condensed" panose="020B0604020202020204" charset="0"/>
                <a:hlinkClick r:id="rId4"/>
              </a:rPr>
              <a:t>://</a:t>
            </a:r>
            <a:r>
              <a:rPr lang="en-US" sz="1400" dirty="0" smtClean="0">
                <a:latin typeface="Roboto Condensed" panose="020B0604020202020204" charset="0"/>
                <a:ea typeface="Roboto Condensed" panose="020B0604020202020204" charset="0"/>
                <a:hlinkClick r:id="rId4"/>
              </a:rPr>
              <a:t>www.vatican.va/content/francesco/en/encyclicals/documents/papa-francesco_20201003_enciclica-fratelli-tutti.html</a:t>
            </a:r>
            <a:endParaRPr lang="en-US" sz="1400"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234813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2371607"/>
            <a:ext cx="10999596" cy="1384995"/>
          </a:xfrm>
          <a:prstGeom prst="rect">
            <a:avLst/>
          </a:prstGeom>
        </p:spPr>
        <p:txBody>
          <a:bodyPr wrap="square">
            <a:spAutoFit/>
          </a:bodyPr>
          <a:lstStyle/>
          <a:p>
            <a:pPr algn="ctr"/>
            <a:r>
              <a:rPr lang="en-US" sz="2800" dirty="0" smtClean="0">
                <a:solidFill>
                  <a:srgbClr val="000000"/>
                </a:solidFill>
                <a:latin typeface="Roboto Condensed" panose="02000000000000000000" pitchFamily="2" charset="0"/>
                <a:ea typeface="Roboto Condensed" panose="02000000000000000000" pitchFamily="2" charset="0"/>
              </a:rPr>
              <a:t>“City of God” Catholic Book of Worship III #345 </a:t>
            </a:r>
            <a:r>
              <a:rPr lang="en-US" sz="2800" dirty="0">
                <a:solidFill>
                  <a:srgbClr val="000000"/>
                </a:solidFill>
                <a:latin typeface="Roboto Condensed" panose="02000000000000000000" pitchFamily="2" charset="0"/>
                <a:ea typeface="Roboto Condensed" panose="02000000000000000000" pitchFamily="2" charset="0"/>
              </a:rPr>
              <a:t/>
            </a:r>
            <a:br>
              <a:rPr lang="en-US" sz="2800" dirty="0">
                <a:solidFill>
                  <a:srgbClr val="000000"/>
                </a:solidFill>
                <a:latin typeface="Roboto Condensed" panose="02000000000000000000" pitchFamily="2" charset="0"/>
                <a:ea typeface="Roboto Condensed" panose="02000000000000000000" pitchFamily="2" charset="0"/>
              </a:rPr>
            </a:br>
            <a:r>
              <a:rPr lang="en-US" sz="2800" dirty="0" smtClean="0">
                <a:solidFill>
                  <a:srgbClr val="000000"/>
                </a:solidFill>
                <a:latin typeface="Roboto Condensed" panose="02000000000000000000" pitchFamily="2" charset="0"/>
                <a:ea typeface="Roboto Condensed" panose="02000000000000000000" pitchFamily="2" charset="0"/>
              </a:rPr>
              <a:t>“Love One Another” by Tommy Walker</a:t>
            </a:r>
          </a:p>
          <a:p>
            <a:pPr algn="ctr"/>
            <a:r>
              <a:rPr lang="en-US" sz="2800" dirty="0" smtClean="0">
                <a:solidFill>
                  <a:srgbClr val="000000"/>
                </a:solidFill>
                <a:latin typeface="Roboto Condensed" panose="02000000000000000000" pitchFamily="2" charset="0"/>
                <a:ea typeface="Roboto Condensed" panose="02000000000000000000" pitchFamily="2" charset="0"/>
              </a:rPr>
              <a:t>“</a:t>
            </a:r>
            <a:r>
              <a:rPr lang="en-US" sz="2800" dirty="0" smtClean="0">
                <a:solidFill>
                  <a:srgbClr val="000000"/>
                </a:solidFill>
                <a:latin typeface="Roboto Condensed" panose="02000000000000000000" pitchFamily="2" charset="0"/>
                <a:ea typeface="Roboto Condensed" panose="02000000000000000000" pitchFamily="2" charset="0"/>
              </a:rPr>
              <a:t>We are Many Parts” Gather Hymnal #512 by Marty Haugen</a:t>
            </a:r>
          </a:p>
        </p:txBody>
      </p:sp>
      <p:pic>
        <p:nvPicPr>
          <p:cNvPr id="5" name="Picture 4" descr="The Wright Wreport: Wanna Learn Wolof? Then Sing a Happ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438" y="24703"/>
            <a:ext cx="2183528" cy="1489166"/>
          </a:xfrm>
          <a:prstGeom prst="rect">
            <a:avLst/>
          </a:prstGeom>
        </p:spPr>
      </p:pic>
    </p:spTree>
    <p:extLst>
      <p:ext uri="{BB962C8B-B14F-4D97-AF65-F5344CB8AC3E}">
        <p14:creationId xmlns:p14="http://schemas.microsoft.com/office/powerpoint/2010/main" val="357129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2391704"/>
            <a:ext cx="10999596" cy="1323439"/>
          </a:xfrm>
          <a:prstGeom prst="rect">
            <a:avLst/>
          </a:prstGeom>
        </p:spPr>
        <p:txBody>
          <a:bodyPr wrap="square">
            <a:spAutoFit/>
          </a:bodyPr>
          <a:lstStyle/>
          <a:p>
            <a:pPr algn="ctr"/>
            <a:r>
              <a:rPr lang="en-US" sz="4000" b="1" dirty="0" smtClean="0">
                <a:solidFill>
                  <a:srgbClr val="000000"/>
                </a:solidFill>
                <a:latin typeface="Roboto Condensed" panose="02000000000000000000" pitchFamily="2" charset="0"/>
                <a:ea typeface="Roboto Condensed" panose="02000000000000000000" pitchFamily="2" charset="0"/>
              </a:rPr>
              <a:t>February Prayer Service</a:t>
            </a:r>
          </a:p>
          <a:p>
            <a:pPr algn="ctr"/>
            <a:r>
              <a:rPr lang="en-US" sz="4000" b="1" dirty="0" smtClean="0">
                <a:solidFill>
                  <a:srgbClr val="000000"/>
                </a:solidFill>
                <a:latin typeface="Roboto Condensed" panose="02000000000000000000" pitchFamily="2" charset="0"/>
                <a:ea typeface="Roboto Condensed" panose="02000000000000000000" pitchFamily="2" charset="0"/>
              </a:rPr>
              <a:t>Cultivating Relationships</a:t>
            </a:r>
          </a:p>
        </p:txBody>
      </p:sp>
    </p:spTree>
    <p:extLst>
      <p:ext uri="{BB962C8B-B14F-4D97-AF65-F5344CB8AC3E}">
        <p14:creationId xmlns:p14="http://schemas.microsoft.com/office/powerpoint/2010/main" val="2717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pic>
        <p:nvPicPr>
          <p:cNvPr id="5" name="Picture 4"/>
          <p:cNvPicPr>
            <a:picLocks noChangeAspect="1"/>
          </p:cNvPicPr>
          <p:nvPr/>
        </p:nvPicPr>
        <p:blipFill>
          <a:blip r:embed="rId4"/>
          <a:stretch>
            <a:fillRect/>
          </a:stretch>
        </p:blipFill>
        <p:spPr>
          <a:xfrm>
            <a:off x="3143124" y="182646"/>
            <a:ext cx="6927187" cy="4876739"/>
          </a:xfrm>
          <a:prstGeom prst="rect">
            <a:avLst/>
          </a:prstGeom>
        </p:spPr>
      </p:pic>
    </p:spTree>
    <p:extLst>
      <p:ext uri="{BB962C8B-B14F-4D97-AF65-F5344CB8AC3E}">
        <p14:creationId xmlns:p14="http://schemas.microsoft.com/office/powerpoint/2010/main" val="180823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2321366"/>
            <a:ext cx="10999596" cy="1815882"/>
          </a:xfrm>
          <a:prstGeom prst="rect">
            <a:avLst/>
          </a:prstGeom>
        </p:spPr>
        <p:txBody>
          <a:bodyPr wrap="square">
            <a:spAutoFit/>
          </a:bodyPr>
          <a:lstStyle/>
          <a:p>
            <a:pPr algn="ctr"/>
            <a:r>
              <a:rPr lang="en-US" sz="2800" dirty="0" smtClean="0">
                <a:solidFill>
                  <a:srgbClr val="000000"/>
                </a:solidFill>
                <a:latin typeface="Roboto Condensed" panose="02000000000000000000" pitchFamily="2" charset="0"/>
                <a:ea typeface="Roboto Condensed" panose="02000000000000000000" pitchFamily="2" charset="0"/>
              </a:rPr>
              <a:t>“All Are Welcome” Gather Hymnal #753 by Marty Haugen </a:t>
            </a:r>
            <a:r>
              <a:rPr lang="en-US" sz="2800" dirty="0">
                <a:solidFill>
                  <a:srgbClr val="000000"/>
                </a:solidFill>
                <a:latin typeface="Roboto Condensed" panose="02000000000000000000" pitchFamily="2" charset="0"/>
                <a:ea typeface="Roboto Condensed" panose="02000000000000000000" pitchFamily="2" charset="0"/>
              </a:rPr>
              <a:t/>
            </a:r>
            <a:br>
              <a:rPr lang="en-US" sz="2800" dirty="0">
                <a:solidFill>
                  <a:srgbClr val="000000"/>
                </a:solidFill>
                <a:latin typeface="Roboto Condensed" panose="02000000000000000000" pitchFamily="2" charset="0"/>
                <a:ea typeface="Roboto Condensed" panose="02000000000000000000" pitchFamily="2" charset="0"/>
              </a:rPr>
            </a:br>
            <a:r>
              <a:rPr lang="en-US" sz="2800" dirty="0" smtClean="0">
                <a:solidFill>
                  <a:srgbClr val="000000"/>
                </a:solidFill>
                <a:latin typeface="Roboto Condensed" panose="02000000000000000000" pitchFamily="2" charset="0"/>
                <a:ea typeface="Roboto Condensed" panose="02000000000000000000" pitchFamily="2" charset="0"/>
              </a:rPr>
              <a:t>“They’ll Know We are Christmas” Gather Hymnal #735 by Peter </a:t>
            </a:r>
            <a:r>
              <a:rPr lang="en-US" sz="2800" dirty="0" err="1" smtClean="0">
                <a:solidFill>
                  <a:srgbClr val="000000"/>
                </a:solidFill>
                <a:latin typeface="Roboto Condensed" panose="02000000000000000000" pitchFamily="2" charset="0"/>
                <a:ea typeface="Roboto Condensed" panose="02000000000000000000" pitchFamily="2" charset="0"/>
              </a:rPr>
              <a:t>Scholtes</a:t>
            </a:r>
            <a:r>
              <a:rPr lang="en-US" sz="2800" dirty="0" smtClean="0">
                <a:solidFill>
                  <a:srgbClr val="000000"/>
                </a:solidFill>
                <a:latin typeface="Roboto Condensed" panose="02000000000000000000" pitchFamily="2" charset="0"/>
                <a:ea typeface="Roboto Condensed" panose="02000000000000000000" pitchFamily="2" charset="0"/>
              </a:rPr>
              <a:t> </a:t>
            </a:r>
          </a:p>
          <a:p>
            <a:pPr algn="ctr"/>
            <a:r>
              <a:rPr lang="en-US" sz="2800" dirty="0" smtClean="0">
                <a:solidFill>
                  <a:srgbClr val="000000"/>
                </a:solidFill>
                <a:latin typeface="Roboto Condensed" panose="02000000000000000000" pitchFamily="2" charset="0"/>
                <a:ea typeface="Roboto Condensed" panose="02000000000000000000" pitchFamily="2" charset="0"/>
              </a:rPr>
              <a:t>“</a:t>
            </a:r>
            <a:r>
              <a:rPr lang="en-US" sz="2800" dirty="0" smtClean="0">
                <a:solidFill>
                  <a:srgbClr val="000000"/>
                </a:solidFill>
                <a:latin typeface="Roboto Condensed" panose="02000000000000000000" pitchFamily="2" charset="0"/>
                <a:ea typeface="Roboto Condensed" panose="02000000000000000000" pitchFamily="2" charset="0"/>
              </a:rPr>
              <a:t>Christians, Let Us Love One Another” Catholic Book of Worship III #595</a:t>
            </a:r>
          </a:p>
          <a:p>
            <a:pPr algn="ctr"/>
            <a:r>
              <a:rPr lang="en-US" sz="2800" dirty="0" smtClean="0">
                <a:solidFill>
                  <a:srgbClr val="000000"/>
                </a:solidFill>
                <a:latin typeface="Roboto Condensed" panose="02000000000000000000" pitchFamily="2" charset="0"/>
                <a:ea typeface="Roboto Condensed" panose="02000000000000000000" pitchFamily="2" charset="0"/>
              </a:rPr>
              <a:t>by Sr. Claudia Foltz &amp; Armand </a:t>
            </a:r>
            <a:r>
              <a:rPr lang="en-US" sz="2800" dirty="0" err="1" smtClean="0">
                <a:solidFill>
                  <a:srgbClr val="000000"/>
                </a:solidFill>
                <a:latin typeface="Roboto Condensed" panose="02000000000000000000" pitchFamily="2" charset="0"/>
                <a:ea typeface="Roboto Condensed" panose="02000000000000000000" pitchFamily="2" charset="0"/>
              </a:rPr>
              <a:t>Nigro</a:t>
            </a:r>
            <a:r>
              <a:rPr lang="en-US" sz="2800" dirty="0" smtClean="0">
                <a:solidFill>
                  <a:srgbClr val="000000"/>
                </a:solidFill>
                <a:latin typeface="Roboto Condensed" panose="02000000000000000000" pitchFamily="2" charset="0"/>
                <a:ea typeface="Roboto Condensed" panose="02000000000000000000" pitchFamily="2" charset="0"/>
              </a:rPr>
              <a:t>, SJ</a:t>
            </a:r>
          </a:p>
        </p:txBody>
      </p:sp>
      <p:pic>
        <p:nvPicPr>
          <p:cNvPr id="5" name="Picture 4" descr="The Wright Wreport: Wanna Learn Wolof? Then Sing a Happ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438" y="24703"/>
            <a:ext cx="2183528" cy="1489166"/>
          </a:xfrm>
          <a:prstGeom prst="rect">
            <a:avLst/>
          </a:prstGeom>
        </p:spPr>
      </p:pic>
    </p:spTree>
    <p:extLst>
      <p:ext uri="{BB962C8B-B14F-4D97-AF65-F5344CB8AC3E}">
        <p14:creationId xmlns:p14="http://schemas.microsoft.com/office/powerpoint/2010/main" val="14305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pic>
        <p:nvPicPr>
          <p:cNvPr id="6" name="Picture 10" descr="Cross culture: crucifixes a symbol of faith and fashion | Toledo Bl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882" y="229136"/>
            <a:ext cx="7184113" cy="483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4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55931" y="781291"/>
            <a:ext cx="9666513" cy="4278094"/>
          </a:xfrm>
          <a:prstGeom prst="rect">
            <a:avLst/>
          </a:prstGeom>
        </p:spPr>
        <p:txBody>
          <a:bodyPr wrap="square">
            <a:spAutoFit/>
          </a:bodyPr>
          <a:lstStyle/>
          <a:p>
            <a:r>
              <a:rPr lang="en-US" sz="3600" b="1" dirty="0">
                <a:solidFill>
                  <a:srgbClr val="000000"/>
                </a:solidFill>
                <a:latin typeface="Roboto Condensed" panose="02000000000000000000" pitchFamily="2" charset="0"/>
                <a:ea typeface="Roboto Condensed" panose="02000000000000000000" pitchFamily="2" charset="0"/>
              </a:rPr>
              <a:t>Opening Prayer</a:t>
            </a:r>
            <a:endParaRPr lang="en-US" sz="3600" dirty="0">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r>
              <a:rPr lang="en-US" sz="2000" dirty="0" smtClean="0">
                <a:latin typeface="Roboto Condensed" panose="020B0604020202020204" charset="0"/>
                <a:ea typeface="Roboto Condensed" panose="020B0604020202020204" charset="0"/>
              </a:rPr>
              <a:t>Lord Jesus, Master Teacher and </a:t>
            </a:r>
            <a:r>
              <a:rPr lang="en-US" sz="2000" dirty="0" err="1" smtClean="0">
                <a:latin typeface="Roboto Condensed" panose="020B0604020202020204" charset="0"/>
                <a:ea typeface="Roboto Condensed" panose="020B0604020202020204" charset="0"/>
              </a:rPr>
              <a:t>Saviour</a:t>
            </a:r>
            <a:r>
              <a:rPr lang="en-US" sz="2000" dirty="0" smtClean="0">
                <a:latin typeface="Roboto Condensed" panose="020B0604020202020204" charset="0"/>
                <a:ea typeface="Roboto Condensed" panose="020B0604020202020204" charset="0"/>
              </a:rPr>
              <a:t>,</a:t>
            </a:r>
          </a:p>
          <a:p>
            <a:r>
              <a:rPr lang="en-US" sz="2000" dirty="0">
                <a:latin typeface="Roboto Condensed" panose="020B0604020202020204" charset="0"/>
                <a:ea typeface="Roboto Condensed" panose="020B0604020202020204" charset="0"/>
              </a:rPr>
              <a:t>Please enable us to deeply reflect upon the impact and the importance of the Golden Rule,</a:t>
            </a:r>
          </a:p>
          <a:p>
            <a:r>
              <a:rPr lang="en-US" sz="2000" dirty="0">
                <a:latin typeface="Roboto Condensed" panose="020B0604020202020204" charset="0"/>
                <a:ea typeface="Roboto Condensed" panose="020B0604020202020204" charset="0"/>
              </a:rPr>
              <a:t>“In everything, do to others as you would have them do to you.” (Matthew, 7:12 NRSV)</a:t>
            </a:r>
          </a:p>
          <a:p>
            <a:r>
              <a:rPr lang="en-US" sz="2000" dirty="0">
                <a:latin typeface="Roboto Condensed" panose="020B0604020202020204" charset="0"/>
                <a:ea typeface="Roboto Condensed" panose="020B0604020202020204" charset="0"/>
              </a:rPr>
              <a:t>Help us to accept, include and serve one another with love; to celebrate our diversity; to give us the courage to speak out and speak up against injustice, inequity and hatred in all forms; to open our hearts and minds to cultivate new relationships, and to do our part to repair those that are fractured.</a:t>
            </a:r>
          </a:p>
          <a:p>
            <a:r>
              <a:rPr lang="en-US" sz="2000" dirty="0">
                <a:latin typeface="Roboto Condensed" panose="020B0604020202020204" charset="0"/>
                <a:ea typeface="Roboto Condensed" panose="020B0604020202020204" charset="0"/>
              </a:rPr>
              <a:t>Lord Jesus, guide us to lead like you through your scripture and your teachings, and nurture us to remain hopeful, now and always. For this, we ask your blessings</a:t>
            </a:r>
            <a:r>
              <a:rPr lang="en-US" sz="2000" dirty="0" smtClean="0">
                <a:latin typeface="Roboto Condensed" panose="020B0604020202020204" charset="0"/>
                <a:ea typeface="Roboto Condensed" panose="020B0604020202020204" charset="0"/>
              </a:rPr>
              <a:t>.</a:t>
            </a:r>
            <a:endParaRPr lang="en-US" sz="2000" dirty="0">
              <a:latin typeface="Roboto Condensed" panose="020B0604020202020204" charset="0"/>
              <a:ea typeface="Roboto Condensed" panose="020B0604020202020204" charset="0"/>
            </a:endParaRPr>
          </a:p>
          <a:p>
            <a:r>
              <a:rPr lang="en-US" sz="2000" dirty="0" smtClean="0">
                <a:latin typeface="Roboto Condensed" panose="020B0604020202020204" charset="0"/>
                <a:ea typeface="Roboto Condensed" panose="020B0604020202020204" charset="0"/>
              </a:rPr>
              <a:t>Amen</a:t>
            </a:r>
            <a:r>
              <a:rPr lang="en-US" sz="2000" dirty="0">
                <a:latin typeface="Roboto Condensed" panose="020B0604020202020204" charset="0"/>
                <a:ea typeface="Roboto Condensed" panose="020B0604020202020204" charset="0"/>
              </a:rPr>
              <a:t>.</a:t>
            </a:r>
          </a:p>
        </p:txBody>
      </p:sp>
    </p:spTree>
    <p:extLst>
      <p:ext uri="{BB962C8B-B14F-4D97-AF65-F5344CB8AC3E}">
        <p14:creationId xmlns:p14="http://schemas.microsoft.com/office/powerpoint/2010/main" val="25481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97613" y="833009"/>
            <a:ext cx="9666513" cy="4247317"/>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Biblical Reading</a:t>
            </a:r>
            <a:endParaRPr lang="en-US" sz="3600" dirty="0">
              <a:latin typeface="Roboto Condensed" panose="02000000000000000000" pitchFamily="2" charset="0"/>
              <a:ea typeface="Roboto Condensed" panose="02000000000000000000" pitchFamily="2" charset="0"/>
            </a:endParaRPr>
          </a:p>
          <a:p>
            <a:endParaRPr lang="en-US" sz="3600" dirty="0">
              <a:latin typeface="Roboto Condensed" panose="02000000000000000000" pitchFamily="2" charset="0"/>
              <a:ea typeface="Roboto Condensed" panose="02000000000000000000" pitchFamily="2" charset="0"/>
            </a:endParaRPr>
          </a:p>
          <a:p>
            <a:r>
              <a:rPr lang="en-US" sz="2200" dirty="0">
                <a:latin typeface="Roboto Condensed" panose="02000000000000000000" pitchFamily="2" charset="0"/>
                <a:ea typeface="Roboto Condensed" panose="02000000000000000000" pitchFamily="2" charset="0"/>
              </a:rPr>
              <a:t>A reading from the </a:t>
            </a:r>
            <a:r>
              <a:rPr lang="en-US" sz="2200" dirty="0" smtClean="0">
                <a:latin typeface="Roboto Condensed" panose="02000000000000000000" pitchFamily="2" charset="0"/>
                <a:ea typeface="Roboto Condensed" panose="02000000000000000000" pitchFamily="2" charset="0"/>
              </a:rPr>
              <a:t>Holy Gospel according to Matthew (5:1-2, 7:12)</a:t>
            </a:r>
            <a:endParaRPr lang="en-US" sz="2200" dirty="0">
              <a:latin typeface="Roboto Condensed" panose="02000000000000000000" pitchFamily="2" charset="0"/>
              <a:ea typeface="Roboto Condensed" panose="02000000000000000000" pitchFamily="2" charset="0"/>
            </a:endParaRPr>
          </a:p>
          <a:p>
            <a:endParaRPr lang="en-US" sz="2200" dirty="0" smtClean="0">
              <a:latin typeface="Roboto Condensed" panose="02000000000000000000" pitchFamily="2" charset="0"/>
              <a:ea typeface="Roboto Condensed" panose="02000000000000000000" pitchFamily="2" charset="0"/>
            </a:endParaRPr>
          </a:p>
          <a:p>
            <a:r>
              <a:rPr lang="en-US" sz="2200" dirty="0" smtClean="0">
                <a:latin typeface="Roboto Condensed" panose="02000000000000000000" pitchFamily="2" charset="0"/>
                <a:ea typeface="Roboto Condensed" panose="02000000000000000000" pitchFamily="2" charset="0"/>
              </a:rPr>
              <a:t>When Jesus saw the crowds, he went up the mountain; and after he sat down, his disciples came to him. Then he began to speak, and taught them, saying … “In everything, do to others as you would have them do to you, for this is the law and the prophets.”</a:t>
            </a:r>
            <a:endParaRPr lang="en-US" sz="2200" dirty="0">
              <a:latin typeface="Roboto Condensed" panose="02000000000000000000" pitchFamily="2" charset="0"/>
              <a:ea typeface="Roboto Condensed" panose="02000000000000000000" pitchFamily="2" charset="0"/>
            </a:endParaRPr>
          </a:p>
          <a:p>
            <a:endParaRPr lang="en-US" sz="2200" dirty="0">
              <a:latin typeface="Roboto Condensed" panose="02000000000000000000" pitchFamily="2" charset="0"/>
              <a:ea typeface="Roboto Condensed" panose="02000000000000000000" pitchFamily="2" charset="0"/>
            </a:endParaRPr>
          </a:p>
          <a:p>
            <a:r>
              <a:rPr lang="en-US" sz="2200" dirty="0">
                <a:latin typeface="Roboto Condensed" panose="02000000000000000000" pitchFamily="2" charset="0"/>
                <a:ea typeface="Roboto Condensed" panose="02000000000000000000" pitchFamily="2" charset="0"/>
              </a:rPr>
              <a:t>The </a:t>
            </a:r>
            <a:r>
              <a:rPr lang="en-US" sz="2200" dirty="0" smtClean="0">
                <a:latin typeface="Roboto Condensed" panose="02000000000000000000" pitchFamily="2" charset="0"/>
                <a:ea typeface="Roboto Condensed" panose="02000000000000000000" pitchFamily="2" charset="0"/>
              </a:rPr>
              <a:t>Gospel </a:t>
            </a:r>
            <a:r>
              <a:rPr lang="en-US" sz="2200" dirty="0">
                <a:latin typeface="Roboto Condensed" panose="02000000000000000000" pitchFamily="2" charset="0"/>
                <a:ea typeface="Roboto Condensed" panose="02000000000000000000" pitchFamily="2" charset="0"/>
              </a:rPr>
              <a:t>of the Lord.</a:t>
            </a:r>
          </a:p>
          <a:p>
            <a:r>
              <a:rPr lang="en-US" sz="2200" dirty="0" smtClean="0">
                <a:latin typeface="Roboto Condensed" panose="02000000000000000000" pitchFamily="2" charset="0"/>
                <a:ea typeface="Roboto Condensed" panose="02000000000000000000" pitchFamily="2" charset="0"/>
              </a:rPr>
              <a:t>(Praise to You, Lord Jesus Christ.)</a:t>
            </a:r>
            <a:endParaRPr lang="en-US" sz="22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2197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08294" y="362195"/>
            <a:ext cx="9666513" cy="4924425"/>
          </a:xfrm>
          <a:prstGeom prst="rect">
            <a:avLst/>
          </a:prstGeom>
        </p:spPr>
        <p:txBody>
          <a:bodyPr wrap="square">
            <a:spAutoFit/>
          </a:bodyPr>
          <a:lstStyle/>
          <a:p>
            <a:r>
              <a:rPr lang="en-US" sz="3600" b="1" dirty="0">
                <a:latin typeface="Roboto Condensed" panose="02000000000000000000" pitchFamily="2" charset="0"/>
                <a:ea typeface="Roboto Condensed" panose="02000000000000000000" pitchFamily="2" charset="0"/>
              </a:rPr>
              <a:t>Questions for Personal </a:t>
            </a:r>
            <a:r>
              <a:rPr lang="en-US" sz="3600" b="1" dirty="0" smtClean="0">
                <a:latin typeface="Roboto Condensed" panose="02000000000000000000" pitchFamily="2" charset="0"/>
                <a:ea typeface="Roboto Condensed" panose="02000000000000000000" pitchFamily="2" charset="0"/>
              </a:rPr>
              <a:t>Reflection</a:t>
            </a:r>
          </a:p>
          <a:p>
            <a:endParaRPr lang="en-US" sz="3600" dirty="0">
              <a:latin typeface="Roboto Condensed" panose="02000000000000000000" pitchFamily="2" charset="0"/>
              <a:ea typeface="Roboto Condensed" panose="02000000000000000000" pitchFamily="2" charset="0"/>
            </a:endParaRPr>
          </a:p>
          <a:p>
            <a:pPr marL="342900" indent="-342900">
              <a:buFont typeface="Arial" panose="020B0604020202020204" pitchFamily="34" charset="0"/>
              <a:buChar char="•"/>
            </a:pPr>
            <a:r>
              <a:rPr lang="en-US" sz="2200" dirty="0" smtClean="0">
                <a:latin typeface="Roboto Condensed" panose="020B0604020202020204" charset="0"/>
                <a:ea typeface="Roboto Condensed" panose="020B0604020202020204" charset="0"/>
              </a:rPr>
              <a:t>Reflect </a:t>
            </a:r>
            <a:r>
              <a:rPr lang="en-US" sz="2200" dirty="0">
                <a:latin typeface="Roboto Condensed" panose="020B0604020202020204" charset="0"/>
                <a:ea typeface="Roboto Condensed" panose="020B0604020202020204" charset="0"/>
              </a:rPr>
              <a:t>upon the Golden </a:t>
            </a:r>
            <a:r>
              <a:rPr lang="en-US" sz="2200" dirty="0" smtClean="0">
                <a:latin typeface="Roboto Condensed" panose="020B0604020202020204" charset="0"/>
                <a:ea typeface="Roboto Condensed" panose="020B0604020202020204" charset="0"/>
              </a:rPr>
              <a:t>Rule. How </a:t>
            </a:r>
            <a:r>
              <a:rPr lang="en-US" sz="2200" dirty="0">
                <a:latin typeface="Roboto Condensed" panose="020B0604020202020204" charset="0"/>
                <a:ea typeface="Roboto Condensed" panose="020B0604020202020204" charset="0"/>
              </a:rPr>
              <a:t>do you embody the Golden Rule in your relationships with family members, friends and colleagues, and towards </a:t>
            </a:r>
            <a:r>
              <a:rPr lang="en-US" sz="2200" dirty="0" smtClean="0">
                <a:latin typeface="Roboto Condensed" panose="020B0604020202020204" charset="0"/>
                <a:ea typeface="Roboto Condensed" panose="020B0604020202020204" charset="0"/>
              </a:rPr>
              <a:t>yourself?</a:t>
            </a:r>
          </a:p>
          <a:p>
            <a:pPr marL="342900" indent="-342900">
              <a:buFont typeface="Arial" panose="020B0604020202020204" pitchFamily="34" charset="0"/>
              <a:buChar char="•"/>
            </a:pPr>
            <a:r>
              <a:rPr lang="en-US" sz="2200" dirty="0" smtClean="0">
                <a:latin typeface="Roboto Condensed" panose="020B0604020202020204" charset="0"/>
                <a:ea typeface="Roboto Condensed" panose="020B0604020202020204" charset="0"/>
              </a:rPr>
              <a:t>Reconciliation </a:t>
            </a:r>
            <a:r>
              <a:rPr lang="en-US" sz="2200" dirty="0">
                <a:latin typeface="Roboto Condensed" panose="020B0604020202020204" charset="0"/>
                <a:ea typeface="Roboto Condensed" panose="020B0604020202020204" charset="0"/>
              </a:rPr>
              <a:t>is at the heart of cultivating relationships. When trying to reconcile a fractured relationship in the past or to be at peace with yourself that the relationship is fractured, whom did you turn to for support? Were you able to turn to prayer? Why or why not</a:t>
            </a:r>
            <a:r>
              <a:rPr lang="en-US" sz="2200" dirty="0" smtClean="0">
                <a:latin typeface="Roboto Condensed" panose="020B0604020202020204" charset="0"/>
                <a:ea typeface="Roboto Condensed" panose="020B0604020202020204" charset="0"/>
              </a:rPr>
              <a:t>?</a:t>
            </a:r>
            <a:endParaRPr lang="en-US" sz="2200" dirty="0">
              <a:latin typeface="Roboto Condensed" panose="020B0604020202020204" charset="0"/>
              <a:ea typeface="Roboto Condensed" panose="020B0604020202020204" charset="0"/>
            </a:endParaRPr>
          </a:p>
          <a:p>
            <a:pPr marL="342900" indent="-342900">
              <a:buFont typeface="Arial" panose="020B0604020202020204" pitchFamily="34" charset="0"/>
              <a:buChar char="•"/>
            </a:pPr>
            <a:r>
              <a:rPr lang="en-US" sz="2200" dirty="0" smtClean="0">
                <a:latin typeface="Roboto Condensed" panose="020B0604020202020204" charset="0"/>
                <a:ea typeface="Roboto Condensed" panose="020B0604020202020204" charset="0"/>
              </a:rPr>
              <a:t>Have </a:t>
            </a:r>
            <a:r>
              <a:rPr lang="en-US" sz="2200" dirty="0">
                <a:latin typeface="Roboto Condensed" panose="020B0604020202020204" charset="0"/>
                <a:ea typeface="Roboto Condensed" panose="020B0604020202020204" charset="0"/>
              </a:rPr>
              <a:t>you had an opportunity to speak out or speak up against injustice or hatred? Reflect upon what you did or did not do. What would you do differently for subsequent occurrences? How does your Faith call you to respond to injustice</a:t>
            </a:r>
            <a:r>
              <a:rPr lang="en-US" sz="2200" dirty="0" smtClean="0">
                <a:latin typeface="Roboto Condensed" panose="020B0604020202020204" charset="0"/>
                <a:ea typeface="Roboto Condensed" panose="020B0604020202020204" charset="0"/>
              </a:rPr>
              <a:t>?</a:t>
            </a:r>
            <a:endParaRPr lang="en-US" sz="2200" dirty="0">
              <a:latin typeface="Roboto Condensed" panose="020B0604020202020204" charset="0"/>
              <a:ea typeface="Roboto Condensed" panose="020B0604020202020204" charset="0"/>
            </a:endParaRPr>
          </a:p>
          <a:p>
            <a:pPr marL="342900" indent="-342900">
              <a:buFont typeface="Arial" panose="020B0604020202020204" pitchFamily="34" charset="0"/>
              <a:buChar char="•"/>
            </a:pPr>
            <a:r>
              <a:rPr lang="en-US" sz="2200" dirty="0" smtClean="0">
                <a:latin typeface="Roboto Condensed" panose="020B0604020202020204" charset="0"/>
                <a:ea typeface="Roboto Condensed" panose="020B0604020202020204" charset="0"/>
              </a:rPr>
              <a:t>In </a:t>
            </a:r>
            <a:r>
              <a:rPr lang="en-US" sz="2200" dirty="0">
                <a:latin typeface="Roboto Condensed" panose="020B0604020202020204" charset="0"/>
                <a:ea typeface="Roboto Condensed" panose="020B0604020202020204" charset="0"/>
              </a:rPr>
              <a:t>your leadership capacity, what systemic change(s) are you working towards to ensure that the connection between Faith and equity are prevalent in your work</a:t>
            </a:r>
            <a:r>
              <a:rPr lang="en-US" sz="2200" dirty="0" smtClean="0">
                <a:latin typeface="Roboto Condensed" panose="020B0604020202020204" charset="0"/>
                <a:ea typeface="Roboto Condensed" panose="020B0604020202020204" charset="0"/>
              </a:rPr>
              <a:t>?</a:t>
            </a:r>
            <a:endParaRPr lang="en-US" sz="2200"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9466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60693" y="1477561"/>
            <a:ext cx="9666513" cy="4555093"/>
          </a:xfrm>
          <a:prstGeom prst="rect">
            <a:avLst/>
          </a:prstGeom>
        </p:spPr>
        <p:txBody>
          <a:bodyPr wrap="square">
            <a:spAutoFit/>
          </a:bodyPr>
          <a:lstStyle/>
          <a:p>
            <a:r>
              <a:rPr lang="en-US" sz="1600" i="1" dirty="0" smtClean="0">
                <a:latin typeface="Roboto Condensed" panose="020B0604020202020204" charset="0"/>
                <a:ea typeface="Roboto Condensed" panose="020B0604020202020204" charset="0"/>
              </a:rPr>
              <a:t>When </a:t>
            </a:r>
            <a:r>
              <a:rPr lang="en-US" sz="1600" i="1" dirty="0">
                <a:latin typeface="Roboto Condensed" panose="020B0604020202020204" charset="0"/>
                <a:ea typeface="Roboto Condensed" panose="020B0604020202020204" charset="0"/>
              </a:rPr>
              <a:t>God looks at us, he sees beyond the color of our skin, or the countries where we come from, or the language that we speak. God sees only his children — beloved sons, beloved </a:t>
            </a:r>
            <a:r>
              <a:rPr lang="en-US" sz="1600" i="1" dirty="0" smtClean="0">
                <a:latin typeface="Roboto Condensed" panose="020B0604020202020204" charset="0"/>
                <a:ea typeface="Roboto Condensed" panose="020B0604020202020204" charset="0"/>
              </a:rPr>
              <a:t>daughters … </a:t>
            </a:r>
            <a:r>
              <a:rPr lang="en-US" sz="1600" i="1" dirty="0">
                <a:latin typeface="Roboto Condensed" panose="020B0604020202020204" charset="0"/>
                <a:ea typeface="Roboto Condensed" panose="020B0604020202020204" charset="0"/>
              </a:rPr>
              <a:t>The mission that Jesus gave to his Church is the beautiful mission of gathering all the peoples of the earth into one family of </a:t>
            </a:r>
            <a:r>
              <a:rPr lang="en-US" sz="1600" i="1" dirty="0" smtClean="0">
                <a:latin typeface="Roboto Condensed" panose="020B0604020202020204" charset="0"/>
                <a:ea typeface="Roboto Condensed" panose="020B0604020202020204" charset="0"/>
              </a:rPr>
              <a:t>God. And </a:t>
            </a:r>
            <a:r>
              <a:rPr lang="en-US" sz="1600" i="1" dirty="0">
                <a:latin typeface="Roboto Condensed" panose="020B0604020202020204" charset="0"/>
                <a:ea typeface="Roboto Condensed" panose="020B0604020202020204" charset="0"/>
              </a:rPr>
              <a:t>the Church’s mission, my brothers and sisters, is our </a:t>
            </a:r>
            <a:r>
              <a:rPr lang="en-US" sz="1600" i="1" dirty="0" smtClean="0">
                <a:latin typeface="Roboto Condensed" panose="020B0604020202020204" charset="0"/>
                <a:ea typeface="Roboto Condensed" panose="020B0604020202020204" charset="0"/>
              </a:rPr>
              <a:t>mission. </a:t>
            </a:r>
            <a:r>
              <a:rPr lang="en-US" sz="1600" i="1" dirty="0">
                <a:latin typeface="Roboto Condensed" panose="020B0604020202020204" charset="0"/>
                <a:ea typeface="Roboto Condensed" panose="020B0604020202020204" charset="0"/>
              </a:rPr>
              <a:t>Your mission and </a:t>
            </a:r>
            <a:r>
              <a:rPr lang="en-US" sz="1600" i="1" dirty="0" smtClean="0">
                <a:latin typeface="Roboto Condensed" panose="020B0604020202020204" charset="0"/>
                <a:ea typeface="Roboto Condensed" panose="020B0604020202020204" charset="0"/>
              </a:rPr>
              <a:t>mine …</a:t>
            </a:r>
            <a:endParaRPr lang="en-US" sz="1600" i="1" dirty="0">
              <a:latin typeface="Roboto Condensed" panose="020B0604020202020204" charset="0"/>
              <a:ea typeface="Roboto Condensed" panose="020B0604020202020204" charset="0"/>
            </a:endParaRPr>
          </a:p>
          <a:p>
            <a:endParaRPr lang="en-US" sz="1600" i="1" dirty="0" smtClean="0">
              <a:latin typeface="Roboto Condensed" panose="020B0604020202020204" charset="0"/>
              <a:ea typeface="Roboto Condensed" panose="020B0604020202020204" charset="0"/>
            </a:endParaRPr>
          </a:p>
          <a:p>
            <a:r>
              <a:rPr lang="en-US" sz="1600" i="1" dirty="0" smtClean="0">
                <a:latin typeface="Roboto Condensed" panose="020B0604020202020204" charset="0"/>
                <a:ea typeface="Roboto Condensed" panose="020B0604020202020204" charset="0"/>
              </a:rPr>
              <a:t>I </a:t>
            </a:r>
            <a:r>
              <a:rPr lang="en-US" sz="1600" i="1" dirty="0">
                <a:latin typeface="Roboto Condensed" panose="020B0604020202020204" charset="0"/>
                <a:ea typeface="Roboto Condensed" panose="020B0604020202020204" charset="0"/>
              </a:rPr>
              <a:t>think we can see that we have an important responsibility to share the truth that we are all children of God, and that God loves every </a:t>
            </a:r>
            <a:r>
              <a:rPr lang="en-US" sz="1600" i="1" dirty="0" smtClean="0">
                <a:latin typeface="Roboto Condensed" panose="020B0604020202020204" charset="0"/>
                <a:ea typeface="Roboto Condensed" panose="020B0604020202020204" charset="0"/>
              </a:rPr>
              <a:t>person … Jesus </a:t>
            </a:r>
            <a:r>
              <a:rPr lang="en-US" sz="1600" i="1" dirty="0">
                <a:latin typeface="Roboto Condensed" panose="020B0604020202020204" charset="0"/>
                <a:ea typeface="Roboto Condensed" panose="020B0604020202020204" charset="0"/>
              </a:rPr>
              <a:t>is sending each of us out to spread this message of peace, person to person, heart to </a:t>
            </a:r>
            <a:r>
              <a:rPr lang="en-US" sz="1600" i="1" dirty="0" smtClean="0">
                <a:latin typeface="Roboto Condensed" panose="020B0604020202020204" charset="0"/>
                <a:ea typeface="Roboto Condensed" panose="020B0604020202020204" charset="0"/>
              </a:rPr>
              <a:t>heart … The </a:t>
            </a:r>
            <a:r>
              <a:rPr lang="en-US" sz="1600" i="1" dirty="0">
                <a:latin typeface="Roboto Condensed" panose="020B0604020202020204" charset="0"/>
                <a:ea typeface="Roboto Condensed" panose="020B0604020202020204" charset="0"/>
              </a:rPr>
              <a:t>peace that Jesus gives us is not the false peace of those who accept injustice out of fear or in order to avoid trouble or confrontation. The peace that Jesus gives is something we have to build, something we have to “make.” It means always working to build trust, to promote understanding, and to encourage forgiveness and friendship</a:t>
            </a:r>
            <a:r>
              <a:rPr lang="en-US" sz="1600" i="1" dirty="0" smtClean="0">
                <a:latin typeface="Roboto Condensed" panose="020B0604020202020204" charset="0"/>
                <a:ea typeface="Roboto Condensed" panose="020B0604020202020204" charset="0"/>
              </a:rPr>
              <a:t>. </a:t>
            </a:r>
            <a:r>
              <a:rPr lang="en-US" sz="1600" i="1" dirty="0">
                <a:latin typeface="Roboto Condensed" panose="020B0604020202020204" charset="0"/>
                <a:ea typeface="Roboto Condensed" panose="020B0604020202020204" charset="0"/>
              </a:rPr>
              <a:t>It is hard work, challenging work. And we know that we cannot do it without God’s </a:t>
            </a:r>
            <a:r>
              <a:rPr lang="en-US" sz="1600" i="1" dirty="0" smtClean="0">
                <a:latin typeface="Roboto Condensed" panose="020B0604020202020204" charset="0"/>
                <a:ea typeface="Roboto Condensed" panose="020B0604020202020204" charset="0"/>
              </a:rPr>
              <a:t>help …</a:t>
            </a:r>
            <a:endParaRPr lang="en-US" sz="1600" i="1" dirty="0">
              <a:latin typeface="Roboto Condensed" panose="020B0604020202020204" charset="0"/>
              <a:ea typeface="Roboto Condensed" panose="020B0604020202020204" charset="0"/>
            </a:endParaRPr>
          </a:p>
          <a:p>
            <a:endParaRPr lang="en-US" sz="1600" i="1" dirty="0" smtClean="0">
              <a:latin typeface="Roboto Condensed" panose="020B0604020202020204" charset="0"/>
              <a:ea typeface="Roboto Condensed" panose="020B0604020202020204" charset="0"/>
            </a:endParaRPr>
          </a:p>
          <a:p>
            <a:r>
              <a:rPr lang="en-US" sz="1600" i="1" dirty="0" smtClean="0">
                <a:latin typeface="Roboto Condensed" panose="020B0604020202020204" charset="0"/>
                <a:ea typeface="Roboto Condensed" panose="020B0604020202020204" charset="0"/>
              </a:rPr>
              <a:t>When </a:t>
            </a:r>
            <a:r>
              <a:rPr lang="en-US" sz="1600" i="1" dirty="0">
                <a:latin typeface="Roboto Condensed" panose="020B0604020202020204" charset="0"/>
                <a:ea typeface="Roboto Condensed" panose="020B0604020202020204" charset="0"/>
              </a:rPr>
              <a:t>we allow the Holy Spirit to work in our lives, then we see all the goodness and beauty in the world, we see the image of God in others. And we also have a new compassion, a new sense of people’s needs and their sufferings — and we also feel our responsibility to love others for God’s sake. </a:t>
            </a:r>
            <a:endParaRPr lang="en-US" sz="1600" i="1" dirty="0" smtClean="0">
              <a:latin typeface="Roboto Condensed" panose="020B0604020202020204" charset="0"/>
              <a:ea typeface="Roboto Condensed" panose="020B0604020202020204" charset="0"/>
            </a:endParaRPr>
          </a:p>
          <a:p>
            <a:endParaRPr lang="en-US" sz="1600" i="1" dirty="0">
              <a:latin typeface="Roboto Condensed" panose="020B0604020202020204" charset="0"/>
              <a:ea typeface="Roboto Condensed" panose="020B0604020202020204" charset="0"/>
            </a:endParaRPr>
          </a:p>
          <a:p>
            <a:r>
              <a:rPr lang="en-US" sz="1600" i="1" dirty="0" smtClean="0">
                <a:latin typeface="Roboto Condensed" panose="020B0604020202020204" charset="0"/>
                <a:ea typeface="Roboto Condensed" panose="020B0604020202020204" charset="0"/>
              </a:rPr>
              <a:t>(</a:t>
            </a:r>
            <a:r>
              <a:rPr lang="en-US" sz="1600" i="1" dirty="0">
                <a:latin typeface="Roboto Condensed" panose="020B0604020202020204" charset="0"/>
                <a:ea typeface="Roboto Condensed" panose="020B0604020202020204" charset="0"/>
                <a:hlinkClick r:id="rId4"/>
              </a:rPr>
              <a:t>https://lacatholics.org/2020/05/31/pentecost-homily/</a:t>
            </a:r>
            <a:r>
              <a:rPr lang="en-US" sz="1600" i="1" dirty="0">
                <a:latin typeface="Roboto Condensed" panose="020B0604020202020204" charset="0"/>
                <a:ea typeface="Roboto Condensed" panose="020B0604020202020204" charset="0"/>
              </a:rPr>
              <a:t>)</a:t>
            </a:r>
          </a:p>
          <a:p>
            <a:r>
              <a:rPr lang="en-US" i="1" dirty="0" smtClean="0">
                <a:latin typeface="Roboto Condensed" panose="020B0604020202020204" charset="0"/>
                <a:ea typeface="Roboto Condensed" panose="020B0604020202020204" charset="0"/>
              </a:rPr>
              <a:t> </a:t>
            </a:r>
            <a:endParaRPr lang="en-US" i="1" dirty="0">
              <a:latin typeface="Roboto Condensed" panose="020B0604020202020204" charset="0"/>
              <a:ea typeface="Roboto Condensed" panose="020B0604020202020204" charset="0"/>
            </a:endParaRPr>
          </a:p>
        </p:txBody>
      </p:sp>
      <p:sp>
        <p:nvSpPr>
          <p:cNvPr id="5" name="Rectangle 4"/>
          <p:cNvSpPr/>
          <p:nvPr/>
        </p:nvSpPr>
        <p:spPr>
          <a:xfrm>
            <a:off x="1960694" y="514595"/>
            <a:ext cx="9666513" cy="830997"/>
          </a:xfrm>
          <a:prstGeom prst="rect">
            <a:avLst/>
          </a:prstGeom>
        </p:spPr>
        <p:txBody>
          <a:bodyPr wrap="square">
            <a:spAutoFit/>
          </a:bodyPr>
          <a:lstStyle/>
          <a:p>
            <a:r>
              <a:rPr lang="en-US" sz="2400" b="1" dirty="0" smtClean="0">
                <a:latin typeface="Roboto Condensed" panose="020B0604020202020204" charset="0"/>
                <a:ea typeface="Roboto Condensed" panose="020B0604020202020204" charset="0"/>
              </a:rPr>
              <a:t>Excerpts from a Homily by Most Reverend Jos</a:t>
            </a:r>
            <a:r>
              <a:rPr lang="en-US" sz="2400" b="1" dirty="0" smtClean="0">
                <a:latin typeface="Roboto Condensed" panose="020B0604020202020204" charset="0"/>
                <a:ea typeface="Roboto Condensed" panose="020B0604020202020204" charset="0"/>
                <a:cs typeface="Times New Roman" panose="02020603050405020304" pitchFamily="18" charset="0"/>
              </a:rPr>
              <a:t>é H. Gomez</a:t>
            </a:r>
          </a:p>
          <a:p>
            <a:r>
              <a:rPr lang="en-US" sz="2400" b="1" dirty="0" smtClean="0">
                <a:latin typeface="Roboto Condensed" panose="020B0604020202020204" charset="0"/>
                <a:ea typeface="Roboto Condensed" panose="020B0604020202020204" charset="0"/>
                <a:cs typeface="Times New Roman" panose="02020603050405020304" pitchFamily="18" charset="0"/>
              </a:rPr>
              <a:t>Archbishop of Los Angeles, May 2020</a:t>
            </a:r>
            <a:endParaRPr lang="en-US" sz="24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7036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tholic Education Week 2021 PPT Template" id="{2C639939-FC63-4017-95FC-B7B14B267F9B}" vid="{BB537387-6191-46D7-9D95-F46C510957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1327</Words>
  <Application>Microsoft Office PowerPoint</Application>
  <PresentationFormat>Widescreen</PresentationFormat>
  <Paragraphs>77</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 Condensed</vt:lpstr>
      <vt:lpstr>Arial</vt:lpstr>
      <vt:lpstr>Calibri Light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Simcoe Muskoka Catholic 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Watson</dc:creator>
  <cp:lastModifiedBy>OCSTA - Ashlee Cabral</cp:lastModifiedBy>
  <cp:revision>54</cp:revision>
  <dcterms:created xsi:type="dcterms:W3CDTF">2020-11-06T17:57:09Z</dcterms:created>
  <dcterms:modified xsi:type="dcterms:W3CDTF">2020-11-20T14:20:32Z</dcterms:modified>
</cp:coreProperties>
</file>